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8" r:id="rId13"/>
    <p:sldId id="269" r:id="rId14"/>
    <p:sldId id="270" r:id="rId15"/>
    <p:sldId id="262" r:id="rId16"/>
    <p:sldId id="263" r:id="rId17"/>
    <p:sldId id="264" r:id="rId18"/>
    <p:sldId id="265" r:id="rId19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  <p:sld r:id="rId10"/>
        <p:sld r:id="rId16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888D7475-173A-42C5-B475-FCE5263F17A8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7"/>
            <p14:sldId id="268"/>
            <p14:sldId id="269"/>
            <p14:sldId id="270"/>
            <p14:sldId id="262"/>
          </p14:sldIdLst>
        </p14:section>
        <p14:section name="Appendix" id="{7F38D5CE-A37F-49A6-B339-9EBB818B0E32}">
          <p14:sldIdLst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A39A35-6D63-433B-9569-6FCA140D5B34}" v="10" dt="2025-12-08T20:47:50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0C95E-8F09-4B72-8F55-D4E04140E37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B2E252-5A1D-409D-B1E6-C1C51C959FF5}">
      <dgm:prSet/>
      <dgm:spPr/>
      <dgm:t>
        <a:bodyPr/>
        <a:lstStyle/>
        <a:p>
          <a:r>
            <a:rPr lang="en-US"/>
            <a:t>Sensor:</a:t>
          </a:r>
        </a:p>
      </dgm:t>
    </dgm:pt>
    <dgm:pt modelId="{FC81A128-E6A3-49B1-B5A0-3C62044E41E5}" type="parTrans" cxnId="{73E7356E-3732-42AE-A871-55162BE4A2DF}">
      <dgm:prSet/>
      <dgm:spPr/>
      <dgm:t>
        <a:bodyPr/>
        <a:lstStyle/>
        <a:p>
          <a:endParaRPr lang="en-US"/>
        </a:p>
      </dgm:t>
    </dgm:pt>
    <dgm:pt modelId="{74E018D7-B4FE-429F-B1E0-099524F6210D}" type="sibTrans" cxnId="{73E7356E-3732-42AE-A871-55162BE4A2DF}">
      <dgm:prSet/>
      <dgm:spPr/>
      <dgm:t>
        <a:bodyPr/>
        <a:lstStyle/>
        <a:p>
          <a:endParaRPr lang="en-US"/>
        </a:p>
      </dgm:t>
    </dgm:pt>
    <dgm:pt modelId="{03EF3F59-3B53-48E5-A886-6B2A77242F41}">
      <dgm:prSet/>
      <dgm:spPr/>
      <dgm:t>
        <a:bodyPr/>
        <a:lstStyle/>
        <a:p>
          <a:r>
            <a:rPr lang="en-US"/>
            <a:t>Originally had piezoelectric disk which had poor sensitivity</a:t>
          </a:r>
        </a:p>
      </dgm:t>
    </dgm:pt>
    <dgm:pt modelId="{F8B55C5A-7DB4-4758-BDF3-8E332CD4FFDA}" type="parTrans" cxnId="{769FFADF-FAA6-49E3-827C-52CEDDBCB47A}">
      <dgm:prSet/>
      <dgm:spPr/>
      <dgm:t>
        <a:bodyPr/>
        <a:lstStyle/>
        <a:p>
          <a:endParaRPr lang="en-US"/>
        </a:p>
      </dgm:t>
    </dgm:pt>
    <dgm:pt modelId="{D920331B-C973-407B-A399-695EF396B96B}" type="sibTrans" cxnId="{769FFADF-FAA6-49E3-827C-52CEDDBCB47A}">
      <dgm:prSet/>
      <dgm:spPr/>
      <dgm:t>
        <a:bodyPr/>
        <a:lstStyle/>
        <a:p>
          <a:endParaRPr lang="en-US"/>
        </a:p>
      </dgm:t>
    </dgm:pt>
    <dgm:pt modelId="{7EBAF13A-22D1-4CA8-8BAA-A72DA9BC3468}">
      <dgm:prSet/>
      <dgm:spPr/>
      <dgm:t>
        <a:bodyPr/>
        <a:lstStyle/>
        <a:p>
          <a:r>
            <a:rPr lang="en-US"/>
            <a:t>Custom sensor was very experimental</a:t>
          </a:r>
        </a:p>
      </dgm:t>
    </dgm:pt>
    <dgm:pt modelId="{0345489B-630A-4E90-B9E3-6D65B8F7278E}" type="parTrans" cxnId="{A2A797B0-473A-435F-9E22-FF16D92006FA}">
      <dgm:prSet/>
      <dgm:spPr/>
      <dgm:t>
        <a:bodyPr/>
        <a:lstStyle/>
        <a:p>
          <a:endParaRPr lang="en-US"/>
        </a:p>
      </dgm:t>
    </dgm:pt>
    <dgm:pt modelId="{E7EDBBA6-AA2C-4462-A4E3-3697CBE922FD}" type="sibTrans" cxnId="{A2A797B0-473A-435F-9E22-FF16D92006FA}">
      <dgm:prSet/>
      <dgm:spPr/>
      <dgm:t>
        <a:bodyPr/>
        <a:lstStyle/>
        <a:p>
          <a:endParaRPr lang="en-US"/>
        </a:p>
      </dgm:t>
    </dgm:pt>
    <dgm:pt modelId="{D4996FF8-E3AF-44A5-93AF-8875C9455E21}">
      <dgm:prSet/>
      <dgm:spPr/>
      <dgm:t>
        <a:bodyPr/>
        <a:lstStyle/>
        <a:p>
          <a:r>
            <a:rPr lang="en-US"/>
            <a:t>Model:</a:t>
          </a:r>
        </a:p>
      </dgm:t>
    </dgm:pt>
    <dgm:pt modelId="{784FB6E8-E80F-4FC9-97F4-002F307133B7}" type="parTrans" cxnId="{FD66CD52-C988-4C91-B0BA-B895BDB37356}">
      <dgm:prSet/>
      <dgm:spPr/>
      <dgm:t>
        <a:bodyPr/>
        <a:lstStyle/>
        <a:p>
          <a:endParaRPr lang="en-US"/>
        </a:p>
      </dgm:t>
    </dgm:pt>
    <dgm:pt modelId="{280C7106-9A61-4B42-8C2A-5C1F2C1DB680}" type="sibTrans" cxnId="{FD66CD52-C988-4C91-B0BA-B895BDB37356}">
      <dgm:prSet/>
      <dgm:spPr/>
      <dgm:t>
        <a:bodyPr/>
        <a:lstStyle/>
        <a:p>
          <a:endParaRPr lang="en-US"/>
        </a:p>
      </dgm:t>
    </dgm:pt>
    <dgm:pt modelId="{345DC5FE-3D40-4D18-9DE8-F033E22DE8A6}">
      <dgm:prSet/>
      <dgm:spPr/>
      <dgm:t>
        <a:bodyPr/>
        <a:lstStyle/>
        <a:p>
          <a:r>
            <a:rPr lang="en-US" dirty="0"/>
            <a:t>Classification struggled to generalize different domains</a:t>
          </a:r>
        </a:p>
      </dgm:t>
    </dgm:pt>
    <dgm:pt modelId="{83135507-8048-4456-BC04-C058D36D8E26}" type="parTrans" cxnId="{EDC25AFA-BF19-47A4-94A1-FAC64A30EEA5}">
      <dgm:prSet/>
      <dgm:spPr/>
      <dgm:t>
        <a:bodyPr/>
        <a:lstStyle/>
        <a:p>
          <a:endParaRPr lang="en-US"/>
        </a:p>
      </dgm:t>
    </dgm:pt>
    <dgm:pt modelId="{78C892A2-D207-4A54-A2DA-EBA26B15F4F2}" type="sibTrans" cxnId="{EDC25AFA-BF19-47A4-94A1-FAC64A30EEA5}">
      <dgm:prSet/>
      <dgm:spPr/>
      <dgm:t>
        <a:bodyPr/>
        <a:lstStyle/>
        <a:p>
          <a:endParaRPr lang="en-US"/>
        </a:p>
      </dgm:t>
    </dgm:pt>
    <dgm:pt modelId="{74696365-2D84-441D-8703-B3454D34644E}">
      <dgm:prSet/>
      <dgm:spPr/>
      <dgm:t>
        <a:bodyPr/>
        <a:lstStyle/>
        <a:p>
          <a:r>
            <a:rPr lang="en-US"/>
            <a:t>Initial embedding model based on ResNet used too much memory</a:t>
          </a:r>
        </a:p>
      </dgm:t>
    </dgm:pt>
    <dgm:pt modelId="{D55431C8-D7A7-4A57-931F-76AE34B47DEE}" type="parTrans" cxnId="{F36539B2-E5AE-4E7B-9453-3238EAC2953A}">
      <dgm:prSet/>
      <dgm:spPr/>
      <dgm:t>
        <a:bodyPr/>
        <a:lstStyle/>
        <a:p>
          <a:endParaRPr lang="en-US"/>
        </a:p>
      </dgm:t>
    </dgm:pt>
    <dgm:pt modelId="{39DC1BA7-B446-45DE-BBE2-B7A0FCBA2D13}" type="sibTrans" cxnId="{F36539B2-E5AE-4E7B-9453-3238EAC2953A}">
      <dgm:prSet/>
      <dgm:spPr/>
      <dgm:t>
        <a:bodyPr/>
        <a:lstStyle/>
        <a:p>
          <a:endParaRPr lang="en-US"/>
        </a:p>
      </dgm:t>
    </dgm:pt>
    <dgm:pt modelId="{A825812C-72D2-41F1-A993-3EEBF2AA87BE}">
      <dgm:prSet/>
      <dgm:spPr/>
      <dgm:t>
        <a:bodyPr/>
        <a:lstStyle/>
        <a:p>
          <a:r>
            <a:rPr lang="en-US"/>
            <a:t>Clustering isn’t super strong</a:t>
          </a:r>
        </a:p>
      </dgm:t>
    </dgm:pt>
    <dgm:pt modelId="{33E4E265-D1ED-44B7-8F40-CD7861010ACE}" type="parTrans" cxnId="{9DB48672-5FE9-4322-878C-FB25154ED9EE}">
      <dgm:prSet/>
      <dgm:spPr/>
      <dgm:t>
        <a:bodyPr/>
        <a:lstStyle/>
        <a:p>
          <a:endParaRPr lang="en-US"/>
        </a:p>
      </dgm:t>
    </dgm:pt>
    <dgm:pt modelId="{1BA26F42-E80D-48F6-82FA-36DDE49079BD}" type="sibTrans" cxnId="{9DB48672-5FE9-4322-878C-FB25154ED9EE}">
      <dgm:prSet/>
      <dgm:spPr/>
      <dgm:t>
        <a:bodyPr/>
        <a:lstStyle/>
        <a:p>
          <a:endParaRPr lang="en-US"/>
        </a:p>
      </dgm:t>
    </dgm:pt>
    <dgm:pt modelId="{FC090B8F-4FB3-487B-8D97-BF15D1270C77}" type="pres">
      <dgm:prSet presAssocID="{5B10C95E-8F09-4B72-8F55-D4E04140E37C}" presName="linear" presStyleCnt="0">
        <dgm:presLayoutVars>
          <dgm:dir/>
          <dgm:animLvl val="lvl"/>
          <dgm:resizeHandles val="exact"/>
        </dgm:presLayoutVars>
      </dgm:prSet>
      <dgm:spPr/>
    </dgm:pt>
    <dgm:pt modelId="{02C4FF01-5E9F-432B-92AA-88DA2DB683F0}" type="pres">
      <dgm:prSet presAssocID="{BFB2E252-5A1D-409D-B1E6-C1C51C959FF5}" presName="parentLin" presStyleCnt="0"/>
      <dgm:spPr/>
    </dgm:pt>
    <dgm:pt modelId="{2D98E8A4-03EC-4F98-9BBA-40BB4A378B07}" type="pres">
      <dgm:prSet presAssocID="{BFB2E252-5A1D-409D-B1E6-C1C51C959FF5}" presName="parentLeftMargin" presStyleLbl="node1" presStyleIdx="0" presStyleCnt="2"/>
      <dgm:spPr/>
    </dgm:pt>
    <dgm:pt modelId="{2B5E4ADA-4341-4FA8-BC55-5D31960B93DA}" type="pres">
      <dgm:prSet presAssocID="{BFB2E252-5A1D-409D-B1E6-C1C51C959F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38CB31C-0C64-4B20-8D3A-02762785E7EC}" type="pres">
      <dgm:prSet presAssocID="{BFB2E252-5A1D-409D-B1E6-C1C51C959FF5}" presName="negativeSpace" presStyleCnt="0"/>
      <dgm:spPr/>
    </dgm:pt>
    <dgm:pt modelId="{14707F71-A2A8-49BB-AEA1-01D77DDFB3AC}" type="pres">
      <dgm:prSet presAssocID="{BFB2E252-5A1D-409D-B1E6-C1C51C959FF5}" presName="childText" presStyleLbl="conFgAcc1" presStyleIdx="0" presStyleCnt="2">
        <dgm:presLayoutVars>
          <dgm:bulletEnabled val="1"/>
        </dgm:presLayoutVars>
      </dgm:prSet>
      <dgm:spPr/>
    </dgm:pt>
    <dgm:pt modelId="{842DBF3C-63C7-4E21-8CA6-43360D791A02}" type="pres">
      <dgm:prSet presAssocID="{74E018D7-B4FE-429F-B1E0-099524F6210D}" presName="spaceBetweenRectangles" presStyleCnt="0"/>
      <dgm:spPr/>
    </dgm:pt>
    <dgm:pt modelId="{B14D45E9-807C-4B87-BE80-07CB6BF95424}" type="pres">
      <dgm:prSet presAssocID="{D4996FF8-E3AF-44A5-93AF-8875C9455E21}" presName="parentLin" presStyleCnt="0"/>
      <dgm:spPr/>
    </dgm:pt>
    <dgm:pt modelId="{CA47DDB5-5B13-4434-B74E-C0AED40ED96A}" type="pres">
      <dgm:prSet presAssocID="{D4996FF8-E3AF-44A5-93AF-8875C9455E21}" presName="parentLeftMargin" presStyleLbl="node1" presStyleIdx="0" presStyleCnt="2"/>
      <dgm:spPr/>
    </dgm:pt>
    <dgm:pt modelId="{E208F870-903B-4E97-8260-BD496D02FA17}" type="pres">
      <dgm:prSet presAssocID="{D4996FF8-E3AF-44A5-93AF-8875C9455E2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AD50F5-BA22-4240-A790-AE7926C26511}" type="pres">
      <dgm:prSet presAssocID="{D4996FF8-E3AF-44A5-93AF-8875C9455E21}" presName="negativeSpace" presStyleCnt="0"/>
      <dgm:spPr/>
    </dgm:pt>
    <dgm:pt modelId="{B84C853A-6B57-4820-8705-AF089805B16B}" type="pres">
      <dgm:prSet presAssocID="{D4996FF8-E3AF-44A5-93AF-8875C9455E2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51F617-4CC6-4202-89A0-CE931448F80D}" type="presOf" srcId="{345DC5FE-3D40-4D18-9DE8-F033E22DE8A6}" destId="{B84C853A-6B57-4820-8705-AF089805B16B}" srcOrd="0" destOrd="0" presId="urn:microsoft.com/office/officeart/2005/8/layout/list1"/>
    <dgm:cxn modelId="{F55CA55E-E45C-424F-8731-006DC79FBBCF}" type="presOf" srcId="{D4996FF8-E3AF-44A5-93AF-8875C9455E21}" destId="{E208F870-903B-4E97-8260-BD496D02FA17}" srcOrd="1" destOrd="0" presId="urn:microsoft.com/office/officeart/2005/8/layout/list1"/>
    <dgm:cxn modelId="{5B1DA04C-3FD8-4797-A23D-D1975D2B7261}" type="presOf" srcId="{74696365-2D84-441D-8703-B3454D34644E}" destId="{B84C853A-6B57-4820-8705-AF089805B16B}" srcOrd="0" destOrd="1" presId="urn:microsoft.com/office/officeart/2005/8/layout/list1"/>
    <dgm:cxn modelId="{73E7356E-3732-42AE-A871-55162BE4A2DF}" srcId="{5B10C95E-8F09-4B72-8F55-D4E04140E37C}" destId="{BFB2E252-5A1D-409D-B1E6-C1C51C959FF5}" srcOrd="0" destOrd="0" parTransId="{FC81A128-E6A3-49B1-B5A0-3C62044E41E5}" sibTransId="{74E018D7-B4FE-429F-B1E0-099524F6210D}"/>
    <dgm:cxn modelId="{9DB48672-5FE9-4322-878C-FB25154ED9EE}" srcId="{D4996FF8-E3AF-44A5-93AF-8875C9455E21}" destId="{A825812C-72D2-41F1-A993-3EEBF2AA87BE}" srcOrd="2" destOrd="0" parTransId="{33E4E265-D1ED-44B7-8F40-CD7861010ACE}" sibTransId="{1BA26F42-E80D-48F6-82FA-36DDE49079BD}"/>
    <dgm:cxn modelId="{FD66CD52-C988-4C91-B0BA-B895BDB37356}" srcId="{5B10C95E-8F09-4B72-8F55-D4E04140E37C}" destId="{D4996FF8-E3AF-44A5-93AF-8875C9455E21}" srcOrd="1" destOrd="0" parTransId="{784FB6E8-E80F-4FC9-97F4-002F307133B7}" sibTransId="{280C7106-9A61-4B42-8C2A-5C1F2C1DB680}"/>
    <dgm:cxn modelId="{9273A45A-32D0-4A76-BF0E-114E9C312FB9}" type="presOf" srcId="{A825812C-72D2-41F1-A993-3EEBF2AA87BE}" destId="{B84C853A-6B57-4820-8705-AF089805B16B}" srcOrd="0" destOrd="2" presId="urn:microsoft.com/office/officeart/2005/8/layout/list1"/>
    <dgm:cxn modelId="{403736A0-F6E3-4321-AA05-0E3E47E60499}" type="presOf" srcId="{BFB2E252-5A1D-409D-B1E6-C1C51C959FF5}" destId="{2B5E4ADA-4341-4FA8-BC55-5D31960B93DA}" srcOrd="1" destOrd="0" presId="urn:microsoft.com/office/officeart/2005/8/layout/list1"/>
    <dgm:cxn modelId="{A2A797B0-473A-435F-9E22-FF16D92006FA}" srcId="{BFB2E252-5A1D-409D-B1E6-C1C51C959FF5}" destId="{7EBAF13A-22D1-4CA8-8BAA-A72DA9BC3468}" srcOrd="1" destOrd="0" parTransId="{0345489B-630A-4E90-B9E3-6D65B8F7278E}" sibTransId="{E7EDBBA6-AA2C-4462-A4E3-3697CBE922FD}"/>
    <dgm:cxn modelId="{F36539B2-E5AE-4E7B-9453-3238EAC2953A}" srcId="{D4996FF8-E3AF-44A5-93AF-8875C9455E21}" destId="{74696365-2D84-441D-8703-B3454D34644E}" srcOrd="1" destOrd="0" parTransId="{D55431C8-D7A7-4A57-931F-76AE34B47DEE}" sibTransId="{39DC1BA7-B446-45DE-BBE2-B7A0FCBA2D13}"/>
    <dgm:cxn modelId="{412A96B8-974F-4D8C-8167-46826F98A780}" type="presOf" srcId="{03EF3F59-3B53-48E5-A886-6B2A77242F41}" destId="{14707F71-A2A8-49BB-AEA1-01D77DDFB3AC}" srcOrd="0" destOrd="0" presId="urn:microsoft.com/office/officeart/2005/8/layout/list1"/>
    <dgm:cxn modelId="{C87C1ABF-6DDD-4723-BABD-0B395FBE0DE7}" type="presOf" srcId="{5B10C95E-8F09-4B72-8F55-D4E04140E37C}" destId="{FC090B8F-4FB3-487B-8D97-BF15D1270C77}" srcOrd="0" destOrd="0" presId="urn:microsoft.com/office/officeart/2005/8/layout/list1"/>
    <dgm:cxn modelId="{769FFADF-FAA6-49E3-827C-52CEDDBCB47A}" srcId="{BFB2E252-5A1D-409D-B1E6-C1C51C959FF5}" destId="{03EF3F59-3B53-48E5-A886-6B2A77242F41}" srcOrd="0" destOrd="0" parTransId="{F8B55C5A-7DB4-4758-BDF3-8E332CD4FFDA}" sibTransId="{D920331B-C973-407B-A399-695EF396B96B}"/>
    <dgm:cxn modelId="{6298EEF4-C50F-4FE0-9775-E499FD257E0E}" type="presOf" srcId="{7EBAF13A-22D1-4CA8-8BAA-A72DA9BC3468}" destId="{14707F71-A2A8-49BB-AEA1-01D77DDFB3AC}" srcOrd="0" destOrd="1" presId="urn:microsoft.com/office/officeart/2005/8/layout/list1"/>
    <dgm:cxn modelId="{E0FE3CFA-BEB1-4907-85C9-E870904C4B05}" type="presOf" srcId="{BFB2E252-5A1D-409D-B1E6-C1C51C959FF5}" destId="{2D98E8A4-03EC-4F98-9BBA-40BB4A378B07}" srcOrd="0" destOrd="0" presId="urn:microsoft.com/office/officeart/2005/8/layout/list1"/>
    <dgm:cxn modelId="{EDC25AFA-BF19-47A4-94A1-FAC64A30EEA5}" srcId="{D4996FF8-E3AF-44A5-93AF-8875C9455E21}" destId="{345DC5FE-3D40-4D18-9DE8-F033E22DE8A6}" srcOrd="0" destOrd="0" parTransId="{83135507-8048-4456-BC04-C058D36D8E26}" sibTransId="{78C892A2-D207-4A54-A2DA-EBA26B15F4F2}"/>
    <dgm:cxn modelId="{C70FADFB-B649-4C9D-AD56-E911DC199D85}" type="presOf" srcId="{D4996FF8-E3AF-44A5-93AF-8875C9455E21}" destId="{CA47DDB5-5B13-4434-B74E-C0AED40ED96A}" srcOrd="0" destOrd="0" presId="urn:microsoft.com/office/officeart/2005/8/layout/list1"/>
    <dgm:cxn modelId="{F9E7E5E4-1560-42A2-AF93-EBEAAC919AAE}" type="presParOf" srcId="{FC090B8F-4FB3-487B-8D97-BF15D1270C77}" destId="{02C4FF01-5E9F-432B-92AA-88DA2DB683F0}" srcOrd="0" destOrd="0" presId="urn:microsoft.com/office/officeart/2005/8/layout/list1"/>
    <dgm:cxn modelId="{9B214ECC-AD38-4364-B356-613985AE7FF5}" type="presParOf" srcId="{02C4FF01-5E9F-432B-92AA-88DA2DB683F0}" destId="{2D98E8A4-03EC-4F98-9BBA-40BB4A378B07}" srcOrd="0" destOrd="0" presId="urn:microsoft.com/office/officeart/2005/8/layout/list1"/>
    <dgm:cxn modelId="{5C7C23C4-6631-4945-AAA1-5BCE31896CC2}" type="presParOf" srcId="{02C4FF01-5E9F-432B-92AA-88DA2DB683F0}" destId="{2B5E4ADA-4341-4FA8-BC55-5D31960B93DA}" srcOrd="1" destOrd="0" presId="urn:microsoft.com/office/officeart/2005/8/layout/list1"/>
    <dgm:cxn modelId="{BBB15437-FE5F-46B6-AF56-71BA8FB46EB7}" type="presParOf" srcId="{FC090B8F-4FB3-487B-8D97-BF15D1270C77}" destId="{238CB31C-0C64-4B20-8D3A-02762785E7EC}" srcOrd="1" destOrd="0" presId="urn:microsoft.com/office/officeart/2005/8/layout/list1"/>
    <dgm:cxn modelId="{6BF78895-C851-46AD-BA5C-74168E6729CB}" type="presParOf" srcId="{FC090B8F-4FB3-487B-8D97-BF15D1270C77}" destId="{14707F71-A2A8-49BB-AEA1-01D77DDFB3AC}" srcOrd="2" destOrd="0" presId="urn:microsoft.com/office/officeart/2005/8/layout/list1"/>
    <dgm:cxn modelId="{3AA91FCB-ABB1-48AF-B0D0-8B2EFBBF204D}" type="presParOf" srcId="{FC090B8F-4FB3-487B-8D97-BF15D1270C77}" destId="{842DBF3C-63C7-4E21-8CA6-43360D791A02}" srcOrd="3" destOrd="0" presId="urn:microsoft.com/office/officeart/2005/8/layout/list1"/>
    <dgm:cxn modelId="{68DB3CCF-05A5-4AD4-86EE-653302AFC28E}" type="presParOf" srcId="{FC090B8F-4FB3-487B-8D97-BF15D1270C77}" destId="{B14D45E9-807C-4B87-BE80-07CB6BF95424}" srcOrd="4" destOrd="0" presId="urn:microsoft.com/office/officeart/2005/8/layout/list1"/>
    <dgm:cxn modelId="{2D673AF6-4473-47AC-B152-7052C4058E54}" type="presParOf" srcId="{B14D45E9-807C-4B87-BE80-07CB6BF95424}" destId="{CA47DDB5-5B13-4434-B74E-C0AED40ED96A}" srcOrd="0" destOrd="0" presId="urn:microsoft.com/office/officeart/2005/8/layout/list1"/>
    <dgm:cxn modelId="{4AAB6B55-172E-411C-8645-2FB2BF33C606}" type="presParOf" srcId="{B14D45E9-807C-4B87-BE80-07CB6BF95424}" destId="{E208F870-903B-4E97-8260-BD496D02FA17}" srcOrd="1" destOrd="0" presId="urn:microsoft.com/office/officeart/2005/8/layout/list1"/>
    <dgm:cxn modelId="{47AC20B0-F4B8-4578-9E7B-7C083BBA915B}" type="presParOf" srcId="{FC090B8F-4FB3-487B-8D97-BF15D1270C77}" destId="{C3AD50F5-BA22-4240-A790-AE7926C26511}" srcOrd="5" destOrd="0" presId="urn:microsoft.com/office/officeart/2005/8/layout/list1"/>
    <dgm:cxn modelId="{210EF20C-2834-4432-93EC-0F3F184DCA94}" type="presParOf" srcId="{FC090B8F-4FB3-487B-8D97-BF15D1270C77}" destId="{B84C853A-6B57-4820-8705-AF089805B1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07F71-A2A8-49BB-AEA1-01D77DDFB3AC}">
      <dsp:nvSpPr>
        <dsp:cNvPr id="0" name=""/>
        <dsp:cNvSpPr/>
      </dsp:nvSpPr>
      <dsp:spPr>
        <a:xfrm>
          <a:off x="0" y="489861"/>
          <a:ext cx="5918184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17" tIns="458216" rIns="4593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Originally had piezoelectric disk which had poor sensitivity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Custom sensor was very experimental</a:t>
          </a:r>
        </a:p>
      </dsp:txBody>
      <dsp:txXfrm>
        <a:off x="0" y="489861"/>
        <a:ext cx="5918184" cy="1593900"/>
      </dsp:txXfrm>
    </dsp:sp>
    <dsp:sp modelId="{2B5E4ADA-4341-4FA8-BC55-5D31960B93DA}">
      <dsp:nvSpPr>
        <dsp:cNvPr id="0" name=""/>
        <dsp:cNvSpPr/>
      </dsp:nvSpPr>
      <dsp:spPr>
        <a:xfrm>
          <a:off x="295909" y="165141"/>
          <a:ext cx="414272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Sensor:</a:t>
          </a:r>
        </a:p>
      </dsp:txBody>
      <dsp:txXfrm>
        <a:off x="327612" y="196844"/>
        <a:ext cx="4079322" cy="586034"/>
      </dsp:txXfrm>
    </dsp:sp>
    <dsp:sp modelId="{B84C853A-6B57-4820-8705-AF089805B16B}">
      <dsp:nvSpPr>
        <dsp:cNvPr id="0" name=""/>
        <dsp:cNvSpPr/>
      </dsp:nvSpPr>
      <dsp:spPr>
        <a:xfrm>
          <a:off x="0" y="2527282"/>
          <a:ext cx="5918184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17" tIns="458216" rIns="4593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Classification struggled to generalize different domains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Initial embedding model based on ResNet used too much memory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Clustering isn’t super strong</a:t>
          </a:r>
        </a:p>
      </dsp:txBody>
      <dsp:txXfrm>
        <a:off x="0" y="2527282"/>
        <a:ext cx="5918184" cy="2286900"/>
      </dsp:txXfrm>
    </dsp:sp>
    <dsp:sp modelId="{E208F870-903B-4E97-8260-BD496D02FA17}">
      <dsp:nvSpPr>
        <dsp:cNvPr id="0" name=""/>
        <dsp:cNvSpPr/>
      </dsp:nvSpPr>
      <dsp:spPr>
        <a:xfrm>
          <a:off x="295909" y="2202561"/>
          <a:ext cx="414272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Model:</a:t>
          </a:r>
        </a:p>
      </dsp:txBody>
      <dsp:txXfrm>
        <a:off x="327612" y="2234264"/>
        <a:ext cx="407932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F5EB-36AE-BA98-4EB8-08C285ED3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3EB2B-CFD5-30F7-3CBF-123768A2D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2C22-3471-FA64-98C7-269C1828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4E13-F868-C451-E310-48F0CF33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D3588-4017-FF33-88D3-0F73106F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4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E87E-83B2-3C77-932E-083A8CB8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5A075-981C-5149-43A8-21F03E15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52F75-2827-16DA-51DD-46C3005F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4B2C-D87C-03F7-7F60-61B196B2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9387-FF1A-FFBC-2936-F38014D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6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4B6E8-AB15-1B35-6D94-D2607C8A1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6FD37-30CE-C04B-12AE-66D242D0A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E01E-5685-71B7-0DAA-D8B87C72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9E80F-47A0-C9D8-48B5-7FABD99D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7C805-F100-2B78-91A6-9A2632D5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E073-060A-6650-F868-9D63B366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1D71-21F7-5E9D-0323-1C9A16387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78BF1-520B-82BD-B06A-8A48F0B0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42DE8-34D5-35DD-A86F-557756C1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0B87-F300-64E0-9996-2AA0140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95BE-5033-1CB1-BB8F-3FEC61F2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85753-FC55-42D6-6374-9F8D3A41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1B685-907C-231F-6326-FB9E5AED0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0DDAC-7EBE-F867-8CBB-0F6AF1F7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DADF9-28FC-EF76-4395-7D37A788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3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A9C6-0432-7F86-67A9-1D03953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34E2-895B-299D-E109-7DE3AA7FB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AE6F5-7F25-642B-E308-2BE2C45E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6CC33-0C5E-654C-4C25-2AE6F7DD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19E1-B76F-6847-10BF-7327481D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785C-19DC-32E5-0D3E-2AA2939F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3D41-B408-03E5-93CD-CBD42674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73BDB-9A54-F512-3078-75EC7A9E7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AAFC5-A6EF-AF1A-1A9E-AF57195A4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ECD0E-9055-5E3B-5FD0-2123A110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D78A4-4344-4A8B-C0B9-F0BD93B46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B7FAC-4068-10B9-19D4-E51DA259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A0A96-59A5-0902-2378-9268A912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F2B6F-1A50-E7E7-D455-3CA2928B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34A7-4A11-1DC0-1E4E-A1FC73E6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C694F-C6C6-8DC9-F101-0323FE42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C9AC-5A36-05ED-F4D0-A9706C0C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997FB-2607-F93E-9F7A-B2231471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1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66439-A461-80F2-51A3-F3F5F361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6CFCB-135D-4C50-9DEB-FA7BD8DB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453CC-AE2F-5033-2B59-B7D20F0A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8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3CE4-89DA-76A7-CFD4-AAB2636A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4AF7-8D16-A31A-BFEB-22370F6C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4291E-7E2A-F006-DC6D-47AA24D10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23DF1-6BCA-A547-692B-7E2FB571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40B74-93A4-D87E-EC22-4DAEA065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764FE-8F54-6370-2AB0-6A9D5C0A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7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C8FA-51B9-11AA-BBA8-660940D9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F3A272-9B3D-DB9C-584D-66A48F64D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98F35-A6F1-AE86-430A-2F96588F2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488E7-2F2D-87DE-0EF8-7CABE51D1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4B034-4EC6-54EE-C8E7-A3F0DB33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F35AD-BB39-3628-D984-777D4436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0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518F3-6A39-75AC-E707-D9BC2BB8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9A79F-39DB-C08C-3B07-5324783A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457C-A4E8-88DC-AAB1-096281415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3AF323-F5D8-45F5-899C-5C976069815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7116-2954-A654-A782-F8F1BEB1C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8B361-90B8-1061-7348-8BDD0936F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43C4F-14C6-4E34-A27E-496BBB2B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3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A673-033E-63CB-84FF-E1618CEDE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Footstep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1F453-D69A-417D-A42E-8CCD21969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Yu</a:t>
            </a:r>
          </a:p>
        </p:txBody>
      </p:sp>
    </p:spTree>
    <p:extLst>
      <p:ext uri="{BB962C8B-B14F-4D97-AF65-F5344CB8AC3E}">
        <p14:creationId xmlns:p14="http://schemas.microsoft.com/office/powerpoint/2010/main" val="19496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B0D08-ACF6-85B2-86E3-37637A745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531E0-E5A2-D1B2-E22D-03890ED7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FCF2D-7E8C-CA70-4776-332B2718F818}"/>
              </a:ext>
            </a:extLst>
          </p:cNvPr>
          <p:cNvSpPr txBox="1"/>
          <p:nvPr/>
        </p:nvSpPr>
        <p:spPr>
          <a:xfrm>
            <a:off x="838200" y="184805"/>
            <a:ext cx="10515600" cy="60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Inference: Steven (Not Training Data)</a:t>
            </a:r>
          </a:p>
        </p:txBody>
      </p:sp>
      <p:pic>
        <p:nvPicPr>
          <p:cNvPr id="2" name="demo_steven">
            <a:hlinkClick r:id="" action="ppaction://media"/>
            <a:extLst>
              <a:ext uri="{FF2B5EF4-FFF2-40B4-BE49-F238E27FC236}">
                <a16:creationId xmlns:a16="http://schemas.microsoft.com/office/drawing/2014/main" id="{BE1C287B-EF50-EECD-B635-7B463191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76" y="7863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21EEE-E1B3-26E1-3805-379526FD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778676-88BC-AC57-67EF-18205742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BE98C-A29B-E60C-58EC-D14EF26E14FF}"/>
              </a:ext>
            </a:extLst>
          </p:cNvPr>
          <p:cNvSpPr txBox="1"/>
          <p:nvPr/>
        </p:nvSpPr>
        <p:spPr>
          <a:xfrm>
            <a:off x="838200" y="184805"/>
            <a:ext cx="10515600" cy="60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Inference: Emma (Not Training Data)</a:t>
            </a:r>
          </a:p>
        </p:txBody>
      </p:sp>
      <p:pic>
        <p:nvPicPr>
          <p:cNvPr id="2" name="demo_emma">
            <a:hlinkClick r:id="" action="ppaction://media"/>
            <a:extLst>
              <a:ext uri="{FF2B5EF4-FFF2-40B4-BE49-F238E27FC236}">
                <a16:creationId xmlns:a16="http://schemas.microsoft.com/office/drawing/2014/main" id="{7E0F56CE-B81A-DB1B-D340-99FB9A1E3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76" y="7863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0">
        <p:fade/>
      </p:transition>
    </mc:Choice>
    <mc:Fallback xmlns="">
      <p:transition spd="med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A675-2D5D-5403-0921-4DB75D7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E3A23B-0C38-8980-06DC-284628F25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797793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0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639A-3AF5-6EF3-4025-31D2499B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Piezoelectric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3C07-AC8D-459C-41A2-F996C499B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Same results when walking and not walking</a:t>
            </a:r>
          </a:p>
        </p:txBody>
      </p:sp>
      <p:pic>
        <p:nvPicPr>
          <p:cNvPr id="5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E5414690-B10B-6F5B-76E1-EA15E2C7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0956" y="390036"/>
            <a:ext cx="5441001" cy="27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everal small electronic devices with wires&#10;&#10;AI-generated content may be incorrect.">
            <a:extLst>
              <a:ext uri="{FF2B5EF4-FFF2-40B4-BE49-F238E27FC236}">
                <a16:creationId xmlns:a16="http://schemas.microsoft.com/office/drawing/2014/main" id="{71BE5009-E4E4-115C-B7DA-298972E1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0" t="50000"/>
          <a:stretch>
            <a:fillRect/>
          </a:stretch>
        </p:blipFill>
        <p:spPr>
          <a:xfrm>
            <a:off x="7436249" y="3522180"/>
            <a:ext cx="3090415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593A-D929-14BC-EF59-ED17F799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Geophone Design</a:t>
            </a:r>
          </a:p>
        </p:txBody>
      </p:sp>
      <p:pic>
        <p:nvPicPr>
          <p:cNvPr id="5" name="Content Placeholder 7" descr="A plastic container with a metal coil inside&#10;&#10;AI-generated content may be incorrect.">
            <a:extLst>
              <a:ext uri="{FF2B5EF4-FFF2-40B4-BE49-F238E27FC236}">
                <a16:creationId xmlns:a16="http://schemas.microsoft.com/office/drawing/2014/main" id="{0A160D43-2636-C163-D54C-63FCCC2C9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  <a:prstGeom prst="rect">
            <a:avLst/>
          </a:prstGeom>
        </p:spPr>
      </p:pic>
      <p:pic>
        <p:nvPicPr>
          <p:cNvPr id="4" name="Content Placeholder 4" descr="Diagram of a metal rod with text&#10;&#10;AI-generated content may be incorrect.">
            <a:extLst>
              <a:ext uri="{FF2B5EF4-FFF2-40B4-BE49-F238E27FC236}">
                <a16:creationId xmlns:a16="http://schemas.microsoft.com/office/drawing/2014/main" id="{CAAAEEDC-36BC-BC08-F74F-305984350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" y="2133601"/>
            <a:ext cx="3130200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B7049FE-18F6-0519-1377-17938B93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24" y="2233226"/>
            <a:ext cx="3359899" cy="17975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DA4568-8DA4-5BA4-DBB7-34BF72454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124" y="4324931"/>
            <a:ext cx="3358800" cy="196489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46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2BA4-AAE5-32C0-50E8-912F8B41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7765-3459-A108-5DAF-AA7CC42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58"/>
            <a:ext cx="10515600" cy="6474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of “other” class tanks performance, Naïve anomaly detection struggles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5013-8C93-FE09-EF0D-99482970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" r="8711" b="4"/>
          <a:stretch>
            <a:fillRect/>
          </a:stretch>
        </p:blipFill>
        <p:spPr>
          <a:xfrm>
            <a:off x="8216271" y="25299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34DE3-6EC4-A10B-8351-D76D8BDF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66" b="112"/>
          <a:stretch>
            <a:fillRect/>
          </a:stretch>
        </p:blipFill>
        <p:spPr>
          <a:xfrm>
            <a:off x="4575349" y="250190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19754-821E-9B09-F915-959202028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519" b="2"/>
          <a:stretch>
            <a:fillRect/>
          </a:stretch>
        </p:blipFill>
        <p:spPr>
          <a:xfrm>
            <a:off x="838200" y="25299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83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2007-5CFD-9F5B-53CE-9B651930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60BB-939D-88FA-D1D6-BEFDFF8EC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Using off-body sensors, classify footsteps to identify people</a:t>
            </a:r>
          </a:p>
          <a:p>
            <a:r>
              <a:rPr lang="en-US" b="1" dirty="0"/>
              <a:t>Motivation: </a:t>
            </a:r>
            <a:r>
              <a:rPr lang="en-US" dirty="0"/>
              <a:t>Cool</a:t>
            </a:r>
          </a:p>
          <a:p>
            <a:r>
              <a:rPr lang="en-US" b="1" dirty="0"/>
              <a:t>Target Use Case: </a:t>
            </a:r>
            <a:r>
              <a:rPr lang="en-US" dirty="0"/>
              <a:t>Security</a:t>
            </a:r>
          </a:p>
          <a:p>
            <a:r>
              <a:rPr lang="en-US" b="1" dirty="0"/>
              <a:t>Embedded ML Rationale: </a:t>
            </a:r>
            <a:r>
              <a:rPr lang="en-US" dirty="0"/>
              <a:t>Low cost, low latency, private solution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3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5438-CD1C-C2DA-2B8A-D7BBF1DC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Architecture</a:t>
            </a:r>
          </a:p>
        </p:txBody>
      </p:sp>
      <p:pic>
        <p:nvPicPr>
          <p:cNvPr id="7" name="Picture 6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25F697F2-512A-24DF-0DE5-57F9293E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97" y="1251155"/>
            <a:ext cx="4824406" cy="5432813"/>
          </a:xfrm>
          <a:prstGeom prst="rect">
            <a:avLst/>
          </a:prstGeom>
        </p:spPr>
      </p:pic>
      <p:pic>
        <p:nvPicPr>
          <p:cNvPr id="9" name="Picture 8" descr="A black line drawing of a bobber&#10;&#10;AI-generated content may be incorrect.">
            <a:extLst>
              <a:ext uri="{FF2B5EF4-FFF2-40B4-BE49-F238E27FC236}">
                <a16:creationId xmlns:a16="http://schemas.microsoft.com/office/drawing/2014/main" id="{C7D150A5-3F5C-3333-DD0A-A40E01AC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70" y="1333500"/>
            <a:ext cx="1034266" cy="929086"/>
          </a:xfrm>
          <a:prstGeom prst="rect">
            <a:avLst/>
          </a:prstGeom>
        </p:spPr>
      </p:pic>
      <p:pic>
        <p:nvPicPr>
          <p:cNvPr id="12" name="Picture 11" descr="A black line drawing of a funnel&#10;&#10;AI-generated content may be incorrect.">
            <a:extLst>
              <a:ext uri="{FF2B5EF4-FFF2-40B4-BE49-F238E27FC236}">
                <a16:creationId xmlns:a16="http://schemas.microsoft.com/office/drawing/2014/main" id="{E59573D1-FC94-40B1-19CE-6532A5DCC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63" y="2809875"/>
            <a:ext cx="1638528" cy="1033606"/>
          </a:xfrm>
          <a:prstGeom prst="rect">
            <a:avLst/>
          </a:prstGeom>
        </p:spPr>
      </p:pic>
      <p:pic>
        <p:nvPicPr>
          <p:cNvPr id="14" name="Picture 13" descr="A magnifying glass with a graph&#10;&#10;AI-generated content may be incorrect.">
            <a:extLst>
              <a:ext uri="{FF2B5EF4-FFF2-40B4-BE49-F238E27FC236}">
                <a16:creationId xmlns:a16="http://schemas.microsoft.com/office/drawing/2014/main" id="{5559EDF5-B296-C91E-95E6-2CBD6CA4F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212" y="3429000"/>
            <a:ext cx="1602365" cy="1033607"/>
          </a:xfrm>
          <a:prstGeom prst="rect">
            <a:avLst/>
          </a:prstGeom>
        </p:spPr>
      </p:pic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B29AE221-A321-61D6-F17F-83AD723D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279" y="4909720"/>
            <a:ext cx="1888518" cy="915521"/>
          </a:xfrm>
          <a:prstGeom prst="rect">
            <a:avLst/>
          </a:prstGeom>
        </p:spPr>
      </p:pic>
      <p:pic>
        <p:nvPicPr>
          <p:cNvPr id="18" name="Picture 17" descr="A black ruler and arrows&#10;&#10;AI-generated content may be incorrect.">
            <a:extLst>
              <a:ext uri="{FF2B5EF4-FFF2-40B4-BE49-F238E27FC236}">
                <a16:creationId xmlns:a16="http://schemas.microsoft.com/office/drawing/2014/main" id="{4D1393BA-A484-883E-A9D7-15BEB376C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1865" y="5103797"/>
            <a:ext cx="1539081" cy="14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1F5C-D047-60C7-48FD-8B7341BC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36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6685-237E-442C-91C5-1D3574A8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Sensor: </a:t>
            </a:r>
            <a:r>
              <a:rPr lang="en-US" sz="1800" dirty="0"/>
              <a:t>Custom geophone</a:t>
            </a:r>
          </a:p>
          <a:p>
            <a:r>
              <a:rPr lang="en-US" sz="1800" b="1" dirty="0"/>
              <a:t>Preprocessing: </a:t>
            </a:r>
            <a:r>
              <a:rPr lang="en-US" sz="1800" dirty="0"/>
              <a:t>Mel-</a:t>
            </a:r>
            <a:r>
              <a:rPr lang="en-US" sz="1800" dirty="0" err="1"/>
              <a:t>filterbank</a:t>
            </a:r>
            <a:r>
              <a:rPr lang="en-US" sz="1800" dirty="0"/>
              <a:t> energy features</a:t>
            </a:r>
          </a:p>
          <a:p>
            <a:pPr lvl="1"/>
            <a:r>
              <a:rPr lang="en-US" sz="1400" dirty="0"/>
              <a:t>Top-bottom: Andrew, Andy, None, Other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9D65FB9-81BE-AEF1-C92E-13B937DF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8" y="2507135"/>
            <a:ext cx="2867207" cy="4170483"/>
          </a:xfrm>
          <a:prstGeom prst="rect">
            <a:avLst/>
          </a:prstGeom>
        </p:spPr>
      </p:pic>
      <p:pic>
        <p:nvPicPr>
          <p:cNvPr id="5" name="Picture 4" descr="A plastic container with a wire attached to it&#10;&#10;AI-generated content may be incorrect.">
            <a:extLst>
              <a:ext uri="{FF2B5EF4-FFF2-40B4-BE49-F238E27FC236}">
                <a16:creationId xmlns:a16="http://schemas.microsoft.com/office/drawing/2014/main" id="{87261723-CF62-F569-D082-99CC10BB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2606462"/>
            <a:ext cx="2729483" cy="3639312"/>
          </a:xfrm>
          <a:prstGeom prst="rect">
            <a:avLst/>
          </a:prstGeom>
        </p:spPr>
      </p:pic>
      <p:pic>
        <p:nvPicPr>
          <p:cNvPr id="4" name="Picture 3" descr="A diagram of a motor&#10;&#10;AI-generated content may be incorrect.">
            <a:extLst>
              <a:ext uri="{FF2B5EF4-FFF2-40B4-BE49-F238E27FC236}">
                <a16:creationId xmlns:a16="http://schemas.microsoft.com/office/drawing/2014/main" id="{2DB60220-B066-09B3-4DC5-6CE13DECF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3646501"/>
            <a:ext cx="3584448" cy="15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8337-9D7C-E10D-616D-119590C0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2F29-99DE-B260-30AD-437824A1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en-US" sz="2200" dirty="0"/>
              <a:t>Uses metric learning to generate embeddings from signal</a:t>
            </a:r>
          </a:p>
          <a:p>
            <a:r>
              <a:rPr lang="en-US" sz="2200" dirty="0"/>
              <a:t>Trained using triplet loss</a:t>
            </a:r>
          </a:p>
        </p:txBody>
      </p:sp>
      <p:pic>
        <p:nvPicPr>
          <p:cNvPr id="5" name="Picture 4" descr="A diagram of a person's face&#10;&#10;AI-generated content may be incorrect.">
            <a:extLst>
              <a:ext uri="{FF2B5EF4-FFF2-40B4-BE49-F238E27FC236}">
                <a16:creationId xmlns:a16="http://schemas.microsoft.com/office/drawing/2014/main" id="{26585C61-F9B8-458B-FDA8-F1194D0F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36193" r="17892" b="7155"/>
          <a:stretch>
            <a:fillRect/>
          </a:stretch>
        </p:blipFill>
        <p:spPr>
          <a:xfrm>
            <a:off x="6431050" y="3936146"/>
            <a:ext cx="5205755" cy="2633181"/>
          </a:xfrm>
          <a:prstGeom prst="rect">
            <a:avLst/>
          </a:prstGeom>
        </p:spPr>
      </p:pic>
      <p:pic>
        <p:nvPicPr>
          <p:cNvPr id="4" name="Content Placeholder 4" descr="A diagram of dogs with text and images&#10;&#10;AI-generated content may be incorrect.">
            <a:extLst>
              <a:ext uri="{FF2B5EF4-FFF2-40B4-BE49-F238E27FC236}">
                <a16:creationId xmlns:a16="http://schemas.microsoft.com/office/drawing/2014/main" id="{FE75EFB1-6C05-51DE-0F23-F4CC868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9" y="4035003"/>
            <a:ext cx="5295014" cy="2621031"/>
          </a:xfrm>
          <a:prstGeom prst="rect">
            <a:avLst/>
          </a:prstGeom>
        </p:spPr>
      </p:pic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0AB6FB51-5619-C2CA-5081-AA440AC07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28285" r="3998" b="23578"/>
          <a:stretch>
            <a:fillRect/>
          </a:stretch>
        </p:blipFill>
        <p:spPr>
          <a:xfrm>
            <a:off x="3103916" y="900297"/>
            <a:ext cx="8962622" cy="11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2905-B84D-17A2-59B0-F2C8763B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4A5A-3B99-23C8-AC1F-4CEC5E9D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Strong clustering of None</a:t>
            </a:r>
          </a:p>
          <a:p>
            <a:r>
              <a:rPr lang="en-US" sz="2000" dirty="0"/>
              <a:t>Weak clustering of Other</a:t>
            </a:r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2F322933-D171-E5C8-50A6-6C865F19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0" y="2126655"/>
            <a:ext cx="5271175" cy="4388254"/>
          </a:xfrm>
          <a:prstGeom prst="rect">
            <a:avLst/>
          </a:prstGeom>
        </p:spPr>
      </p:pic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06D58E0C-0821-19BB-6F96-76849224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373" y="1936492"/>
            <a:ext cx="5682891" cy="4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_andrew">
            <a:hlinkClick r:id="" action="ppaction://media"/>
            <a:extLst>
              <a:ext uri="{FF2B5EF4-FFF2-40B4-BE49-F238E27FC236}">
                <a16:creationId xmlns:a16="http://schemas.microsoft.com/office/drawing/2014/main" id="{01DDDF92-D830-8CE2-F1C7-8E3A6E6F78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76" y="786384"/>
            <a:ext cx="10058400" cy="565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4AB48-7AC0-C035-6CB8-7E0DB334FFAF}"/>
              </a:ext>
            </a:extLst>
          </p:cNvPr>
          <p:cNvSpPr txBox="1"/>
          <p:nvPr/>
        </p:nvSpPr>
        <p:spPr>
          <a:xfrm>
            <a:off x="838200" y="184805"/>
            <a:ext cx="10515600" cy="60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Inference: Andrew (Training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3949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B1E73-8DCE-D5B6-B6AB-F1C2A02B016E}"/>
              </a:ext>
            </a:extLst>
          </p:cNvPr>
          <p:cNvSpPr txBox="1"/>
          <p:nvPr/>
        </p:nvSpPr>
        <p:spPr>
          <a:xfrm>
            <a:off x="838200" y="184805"/>
            <a:ext cx="10515600" cy="60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Inference: Ryan (Not Training Data)</a:t>
            </a:r>
          </a:p>
        </p:txBody>
      </p:sp>
      <p:pic>
        <p:nvPicPr>
          <p:cNvPr id="4" name="demo_ryan">
            <a:hlinkClick r:id="" action="ppaction://media"/>
            <a:extLst>
              <a:ext uri="{FF2B5EF4-FFF2-40B4-BE49-F238E27FC236}">
                <a16:creationId xmlns:a16="http://schemas.microsoft.com/office/drawing/2014/main" id="{F8D37C73-309B-4CE4-EEA1-CE39595F6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76" y="7863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B1E73-8DCE-D5B6-B6AB-F1C2A02B016E}"/>
              </a:ext>
            </a:extLst>
          </p:cNvPr>
          <p:cNvSpPr txBox="1"/>
          <p:nvPr/>
        </p:nvSpPr>
        <p:spPr>
          <a:xfrm>
            <a:off x="838200" y="184805"/>
            <a:ext cx="10515600" cy="60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Inference: </a:t>
            </a:r>
            <a:r>
              <a:rPr lang="en-US" sz="3200" dirty="0">
                <a:latin typeface="+mj-lt"/>
                <a:ea typeface="+mj-ea"/>
                <a:cs typeface="+mj-cs"/>
              </a:rPr>
              <a:t>Andy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(Training Data)</a:t>
            </a:r>
          </a:p>
        </p:txBody>
      </p:sp>
      <p:pic>
        <p:nvPicPr>
          <p:cNvPr id="2" name="demo_andy">
            <a:hlinkClick r:id="" action="ppaction://media"/>
            <a:extLst>
              <a:ext uri="{FF2B5EF4-FFF2-40B4-BE49-F238E27FC236}">
                <a16:creationId xmlns:a16="http://schemas.microsoft.com/office/drawing/2014/main" id="{F920DA66-BE6B-AAEA-BAE8-40DFD1794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76" y="7863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00">
        <p:fade/>
      </p:transition>
    </mc:Choice>
    <mc:Fallback xmlns="">
      <p:transition spd="med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04111BAEBA64DB962901F5A14FEEB" ma:contentTypeVersion="0" ma:contentTypeDescription="Create a new document." ma:contentTypeScope="" ma:versionID="161b1eb760a04ac07c6676893c051bc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1fd1a75d444f118198892c852cf011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123C38-0AD5-44D9-9AD5-57F176657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C55529E-BBE4-472B-9D03-046DDAD6EA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3F539E-C63C-4BA6-BB37-A0C6F33EE85D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181</Words>
  <Application>Microsoft Office PowerPoint</Application>
  <PresentationFormat>Widescreen</PresentationFormat>
  <Paragraphs>36</Paragraphs>
  <Slides>15</Slides>
  <Notes>0</Notes>
  <HiddenSlides>3</HiddenSlides>
  <MMClips>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Footstep Classifier</vt:lpstr>
      <vt:lpstr>Abstract</vt:lpstr>
      <vt:lpstr>Architecture</vt:lpstr>
      <vt:lpstr>Data Collection</vt:lpstr>
      <vt:lpstr>Model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Piezoelectric Disk</vt:lpstr>
      <vt:lpstr>Geophone Design</vt:lpstr>
      <vt:lpstr>Classification Problems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Cao Yu</dc:creator>
  <cp:lastModifiedBy>Andrew Cao Yu</cp:lastModifiedBy>
  <cp:revision>4</cp:revision>
  <dcterms:created xsi:type="dcterms:W3CDTF">2025-12-03T22:55:37Z</dcterms:created>
  <dcterms:modified xsi:type="dcterms:W3CDTF">2025-12-09T15:39:10Z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0x010100EE204111BAEBA64DB962901F5A14FEEB</vt:lpwstr>
  </property>
</Properties>
</file>